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Étape 1. Listez les rôles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Une ligne par rôle, avant de dessiner quoi que ce soit. Une personne peut tenir plusieurs rôles, donc écrivez les rôles d’abord et les noms ensuite.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584000"/>
          <a:ext cx="11112119" cy="45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029"/>
                <a:gridCol w="2778029"/>
                <a:gridCol w="2778029"/>
                <a:gridCol w="2778032"/>
              </a:tblGrid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Rôle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Rattaché à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Tenu par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 i="0">
                          <a:solidFill>
                            <a:srgbClr val="FFFFFF"/>
                          </a:solidFill>
                        </a:rPr>
                        <a:t>Décide seul de</a:t>
                      </a:r>
                    </a:p>
                  </a:txBody>
                  <a:tcPr>
                    <a:solidFill>
                      <a:srgbClr val="9870F0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Support client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Opérations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Ana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Les remboursements sous 200 euros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Partenariats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Commercial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vacant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>Les contrats revendeurs</a:t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3EDFE"/>
                    </a:solidFill>
                  </a:tcPr>
                </a:tc>
              </a:tr>
              <a:tr h="375000"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 i="1">
                          <a:solidFill>
                            <a:srgbClr val="6B6B6B"/>
                          </a:solidFill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Modèle proposé par Rolebase, rolebase.io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Étape 2. L’organigramme rempli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Dix rôles, huit personnes. Écrivez vos rôles par-dessus les cases. En mode diaporama, cliquez sur une branche pour ouvrir sa diapositive.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655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Direction générale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Sarah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1488061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Opérations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3810059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5268060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Commercial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Inès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>
            <a:off x="5700059" y="2735999"/>
            <a:ext cx="792000" cy="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4"/>
          </p:cNvPr>
          <p:cNvSpPr/>
          <p:nvPr/>
        </p:nvSpPr>
        <p:spPr>
          <a:xfrm>
            <a:off x="9048059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Produit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</a:t>
            </a:r>
          </a:p>
        </p:txBody>
      </p:sp>
      <p:cxnSp>
        <p:nvCxnSpPr>
          <p:cNvPr id="10" name="Connector 9"/>
          <p:cNvCxnSpPr>
            <a:stCxn id="4" idx="2"/>
            <a:endCxn id="9" idx="0"/>
          </p:cNvCxnSpPr>
          <p:nvPr/>
        </p:nvCxnSpPr>
        <p:spPr>
          <a:xfrm rot="5400000" flipV="1">
            <a:off x="7590058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8062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Support client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Ana</a:t>
            </a:r>
          </a:p>
        </p:txBody>
      </p:sp>
      <p:cxnSp>
        <p:nvCxnSpPr>
          <p:cNvPr id="12" name="Connector 11"/>
          <p:cNvCxnSpPr>
            <a:stCxn id="5" idx="2"/>
            <a:endCxn id="11" idx="0"/>
          </p:cNvCxnSpPr>
          <p:nvPr/>
        </p:nvCxnSpPr>
        <p:spPr>
          <a:xfrm rot="5400000">
            <a:off x="1470060" y="3762000"/>
            <a:ext cx="792000" cy="89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460061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Finance et admin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cxnSp>
        <p:nvCxnSpPr>
          <p:cNvPr id="14" name="Connector 13"/>
          <p:cNvCxnSpPr>
            <a:stCxn id="5" idx="2"/>
            <a:endCxn id="13" idx="0"/>
          </p:cNvCxnSpPr>
          <p:nvPr/>
        </p:nvCxnSpPr>
        <p:spPr>
          <a:xfrm rot="5400000" flipV="1">
            <a:off x="2406060" y="3725999"/>
            <a:ext cx="792000" cy="972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32060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Gestion de comptes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Inès, Jo</a:t>
            </a:r>
          </a:p>
        </p:txBody>
      </p:sp>
      <p:cxnSp>
        <p:nvCxnSpPr>
          <p:cNvPr id="16" name="Connector 15"/>
          <p:cNvCxnSpPr>
            <a:stCxn id="7" idx="2"/>
            <a:endCxn id="15" idx="0"/>
          </p:cNvCxnSpPr>
          <p:nvPr/>
        </p:nvCxnSpPr>
        <p:spPr>
          <a:xfrm rot="5400000">
            <a:off x="5232059" y="3743999"/>
            <a:ext cx="792000" cy="936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204059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Partenariats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vacant</a:t>
            </a:r>
          </a:p>
        </p:txBody>
      </p:sp>
      <p:cxnSp>
        <p:nvCxnSpPr>
          <p:cNvPr id="18" name="Connector 17"/>
          <p:cNvCxnSpPr>
            <a:stCxn id="7" idx="2"/>
            <a:endCxn id="17" idx="0"/>
          </p:cNvCxnSpPr>
          <p:nvPr/>
        </p:nvCxnSpPr>
        <p:spPr>
          <a:xfrm rot="5400000" flipV="1">
            <a:off x="6168058" y="3744000"/>
            <a:ext cx="792000" cy="935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076058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Développement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Tom, Léa</a:t>
            </a:r>
          </a:p>
        </p:txBody>
      </p:sp>
      <p:cxnSp>
        <p:nvCxnSpPr>
          <p:cNvPr id="20" name="Connector 19"/>
          <p:cNvCxnSpPr>
            <a:stCxn id="9" idx="2"/>
            <a:endCxn id="19" idx="0"/>
          </p:cNvCxnSpPr>
          <p:nvPr/>
        </p:nvCxnSpPr>
        <p:spPr>
          <a:xfrm rot="5400000">
            <a:off x="8994057" y="3725999"/>
            <a:ext cx="792000" cy="972001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948057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Design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Noah</a:t>
            </a:r>
          </a:p>
        </p:txBody>
      </p:sp>
      <p:cxnSp>
        <p:nvCxnSpPr>
          <p:cNvPr id="22" name="Connector 21"/>
          <p:cNvCxnSpPr>
            <a:stCxn id="9" idx="2"/>
            <a:endCxn id="21" idx="0"/>
          </p:cNvCxnSpPr>
          <p:nvPr/>
        </p:nvCxnSpPr>
        <p:spPr>
          <a:xfrm rot="5400000" flipV="1">
            <a:off x="9930057" y="3762000"/>
            <a:ext cx="792000" cy="899998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Modèle proposé par Rolebase, rolebase.io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Opérations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Une diapositive par branche garde le texte lisible depuis le fond de la salle. Ajoutez ici les rôles de cette équipe.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872000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Opérations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1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Support client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Ana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471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63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Finance et admin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Malik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 flipV="1">
            <a:off x="642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540000" y="6030001"/>
            <a:ext cx="2340000" cy="396000"/>
          </a:xfrm>
          <a:prstGeom prst="roundRect">
            <a:avLst/>
          </a:prstGeom>
          <a:solidFill>
            <a:srgbClr val="98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Retour à l’organigramme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Modèle proposé par Rolebase, rolebase.io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Commercial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Une diapositive par branche garde le texte lisible depuis le fond de la salle. Ajoutez ici les rôles de cette équipe.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872000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Commercial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Inès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1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Gestion de comptes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Inès, Jo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471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63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Partenariats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vacant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 flipV="1">
            <a:off x="642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540000" y="6030001"/>
            <a:ext cx="2340000" cy="396000"/>
          </a:xfrm>
          <a:prstGeom prst="roundRect">
            <a:avLst/>
          </a:prstGeom>
          <a:solidFill>
            <a:srgbClr val="98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Retour à l’organigramme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Modèle proposé par Rolebase, rolebase.io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Produit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Une diapositive par branche garde le texte lisible depuis le fond de la salle. Ajoutez ici les rôles de cette équipe.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872000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Produit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1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Développement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Tom, Léa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471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636059" y="3600000"/>
            <a:ext cx="2340000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Design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Noah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 flipV="1">
            <a:off x="6429059" y="2223000"/>
            <a:ext cx="1044000" cy="1710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hlinkClick action="ppaction://hlinksldjump" r:id="rId2"/>
          </p:cNvPr>
          <p:cNvSpPr/>
          <p:nvPr/>
        </p:nvSpPr>
        <p:spPr>
          <a:xfrm>
            <a:off x="540000" y="6030001"/>
            <a:ext cx="2340000" cy="396000"/>
          </a:xfrm>
          <a:prstGeom prst="roundRect">
            <a:avLst/>
          </a:prstGeom>
          <a:solidFill>
            <a:srgbClr val="98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 i="0">
                <a:solidFill>
                  <a:srgbClr val="FFFFFF"/>
                </a:solidFill>
              </a:rPr>
              <a:t>Retour à l’organigramme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Modèle proposé par Rolebase, rolebase.io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288000"/>
            <a:ext cx="11112119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9870F0"/>
                </a:solidFill>
              </a:rPr>
              <a:t>Étape 3. L’organigramme vierge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827999"/>
            <a:ext cx="11112119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</a:rPr>
              <a:t>Déplacez une case et ses traits suivent. Dupliquez une case avec Ctrl+D, puis faites glisser les extrémités d’un connecteur dessus.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268060" y="1655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88061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6" name="Connector 5"/>
          <p:cNvCxnSpPr>
            <a:stCxn id="4" idx="2"/>
            <a:endCxn id="5" idx="0"/>
          </p:cNvCxnSpPr>
          <p:nvPr/>
        </p:nvCxnSpPr>
        <p:spPr>
          <a:xfrm rot="5400000">
            <a:off x="3810059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268060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8" name="Connector 7"/>
          <p:cNvCxnSpPr>
            <a:stCxn id="4" idx="2"/>
            <a:endCxn id="7" idx="0"/>
          </p:cNvCxnSpPr>
          <p:nvPr/>
        </p:nvCxnSpPr>
        <p:spPr>
          <a:xfrm rot="5400000">
            <a:off x="5700059" y="2735999"/>
            <a:ext cx="792000" cy="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9048059" y="3131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10" name="Connector 9"/>
          <p:cNvCxnSpPr>
            <a:stCxn id="4" idx="2"/>
            <a:endCxn id="9" idx="0"/>
          </p:cNvCxnSpPr>
          <p:nvPr/>
        </p:nvCxnSpPr>
        <p:spPr>
          <a:xfrm rot="5400000" flipV="1">
            <a:off x="7590058" y="846000"/>
            <a:ext cx="792000" cy="377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8062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12" name="Connector 11"/>
          <p:cNvCxnSpPr>
            <a:stCxn id="5" idx="2"/>
            <a:endCxn id="11" idx="0"/>
          </p:cNvCxnSpPr>
          <p:nvPr/>
        </p:nvCxnSpPr>
        <p:spPr>
          <a:xfrm rot="5400000">
            <a:off x="1470060" y="3762000"/>
            <a:ext cx="792000" cy="899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460061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14" name="Connector 13"/>
          <p:cNvCxnSpPr>
            <a:stCxn id="5" idx="2"/>
            <a:endCxn id="13" idx="0"/>
          </p:cNvCxnSpPr>
          <p:nvPr/>
        </p:nvCxnSpPr>
        <p:spPr>
          <a:xfrm rot="5400000" flipV="1">
            <a:off x="2406060" y="3725999"/>
            <a:ext cx="792000" cy="972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4332060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16" name="Connector 15"/>
          <p:cNvCxnSpPr>
            <a:stCxn id="7" idx="2"/>
            <a:endCxn id="15" idx="0"/>
          </p:cNvCxnSpPr>
          <p:nvPr/>
        </p:nvCxnSpPr>
        <p:spPr>
          <a:xfrm rot="5400000">
            <a:off x="5232059" y="3743999"/>
            <a:ext cx="792000" cy="936000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204059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18" name="Connector 17"/>
          <p:cNvCxnSpPr>
            <a:stCxn id="7" idx="2"/>
            <a:endCxn id="17" idx="0"/>
          </p:cNvCxnSpPr>
          <p:nvPr/>
        </p:nvCxnSpPr>
        <p:spPr>
          <a:xfrm rot="5400000" flipV="1">
            <a:off x="6168058" y="3744000"/>
            <a:ext cx="792000" cy="935999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076058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20" name="Connector 19"/>
          <p:cNvCxnSpPr>
            <a:stCxn id="9" idx="2"/>
            <a:endCxn id="19" idx="0"/>
          </p:cNvCxnSpPr>
          <p:nvPr/>
        </p:nvCxnSpPr>
        <p:spPr>
          <a:xfrm rot="5400000">
            <a:off x="8994057" y="3725999"/>
            <a:ext cx="792000" cy="972001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948057" y="4607999"/>
            <a:ext cx="1655999" cy="684000"/>
          </a:xfrm>
          <a:prstGeom prst="roundRect">
            <a:avLst>
              <a:gd name="adj" fmla="val 12000"/>
            </a:avLst>
          </a:prstGeom>
          <a:solidFill>
            <a:srgbClr val="F3EDFE"/>
          </a:solidFill>
          <a:ln w="15875">
            <a:solidFill>
              <a:srgbClr val="987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 i="0">
                <a:solidFill>
                  <a:srgbClr val="2B2B2B"/>
                </a:solidFill>
              </a:rPr>
              <a:t>Rôle</a:t>
            </a:r>
          </a:p>
          <a:p>
            <a:pPr algn="ctr"/>
            <a:r>
              <a:rPr sz="1100">
                <a:solidFill>
                  <a:srgbClr val="6B6B6B"/>
                </a:solidFill>
              </a:rPr>
              <a:t>Prénom</a:t>
            </a:r>
          </a:p>
        </p:txBody>
      </p:sp>
      <p:cxnSp>
        <p:nvCxnSpPr>
          <p:cNvPr id="22" name="Connector 21"/>
          <p:cNvCxnSpPr>
            <a:stCxn id="9" idx="2"/>
            <a:endCxn id="21" idx="0"/>
          </p:cNvCxnSpPr>
          <p:nvPr/>
        </p:nvCxnSpPr>
        <p:spPr>
          <a:xfrm rot="5400000" flipV="1">
            <a:off x="9930057" y="3762000"/>
            <a:ext cx="792000" cy="899998"/>
          </a:xfrm>
          <a:prstGeom prst="bentConnector3">
            <a:avLst/>
          </a:prstGeom>
          <a:ln w="15875">
            <a:solidFill>
              <a:srgbClr val="9A9A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0000" y="6390000"/>
            <a:ext cx="11112119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 i="1">
                <a:solidFill>
                  <a:srgbClr val="6B6B6B"/>
                </a:solidFill>
              </a:rPr>
              <a:t>Modèle proposé par Rolebase, rolebase.io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